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9" r:id="rId3"/>
    <p:sldId id="276" r:id="rId4"/>
    <p:sldId id="260" r:id="rId5"/>
    <p:sldId id="275" r:id="rId6"/>
    <p:sldId id="277" r:id="rId7"/>
    <p:sldId id="267" r:id="rId8"/>
    <p:sldId id="268" r:id="rId9"/>
    <p:sldId id="258" r:id="rId10"/>
    <p:sldId id="257" r:id="rId11"/>
    <p:sldId id="269" r:id="rId12"/>
    <p:sldId id="271" r:id="rId13"/>
    <p:sldId id="273" r:id="rId14"/>
    <p:sldId id="274" r:id="rId15"/>
    <p:sldId id="280" r:id="rId16"/>
    <p:sldId id="278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7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446169" y="4158915"/>
            <a:ext cx="2983832" cy="4251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sz="28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6122" y="3386889"/>
            <a:ext cx="12192000" cy="37297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just"/>
            <a:endParaRPr lang="en-US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017" y="0"/>
            <a:ext cx="79547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488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113980" y="200207"/>
            <a:ext cx="7964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ECG BOARD WITH GROUND PLANES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2998"/>
            <a:ext cx="12192000" cy="545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245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49931" y="195548"/>
            <a:ext cx="4156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EEG/EMG BOARD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6747"/>
            <a:ext cx="12192000" cy="545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219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46517" y="200207"/>
            <a:ext cx="9098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/>
              <a:t>EEG/EMG BOARD WITH GROUND PLANES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6745"/>
            <a:ext cx="12192000" cy="545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171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6747"/>
            <a:ext cx="6722531" cy="300523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49931" y="195548"/>
            <a:ext cx="4156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EEG/EMG BOARD </a:t>
            </a:r>
          </a:p>
        </p:txBody>
      </p:sp>
      <p:sp>
        <p:nvSpPr>
          <p:cNvPr id="6" name="Oval 5"/>
          <p:cNvSpPr/>
          <p:nvPr/>
        </p:nvSpPr>
        <p:spPr>
          <a:xfrm>
            <a:off x="1356520" y="1210554"/>
            <a:ext cx="1654320" cy="833869"/>
          </a:xfrm>
          <a:prstGeom prst="ellipse">
            <a:avLst/>
          </a:prstGeom>
          <a:solidFill>
            <a:schemeClr val="accent3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975545" y="2067357"/>
            <a:ext cx="1776717" cy="1980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10499" y="1249211"/>
            <a:ext cx="790575" cy="1114706"/>
          </a:xfrm>
          <a:prstGeom prst="ellipse">
            <a:avLst/>
          </a:prstGeom>
          <a:solidFill>
            <a:schemeClr val="accent3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6975" y="4048124"/>
            <a:ext cx="3365556" cy="243139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1" y="4047401"/>
            <a:ext cx="3351254" cy="2442587"/>
          </a:xfrm>
          <a:prstGeom prst="rect">
            <a:avLst/>
          </a:prstGeom>
        </p:spPr>
      </p:pic>
      <p:cxnSp>
        <p:nvCxnSpPr>
          <p:cNvPr id="25" name="Connector: Elbow 24"/>
          <p:cNvCxnSpPr>
            <a:stCxn id="11" idx="2"/>
          </p:cNvCxnSpPr>
          <p:nvPr/>
        </p:nvCxnSpPr>
        <p:spPr>
          <a:xfrm rot="10800000" flipV="1">
            <a:off x="416535" y="1806563"/>
            <a:ext cx="93965" cy="2240837"/>
          </a:xfrm>
          <a:prstGeom prst="bentConnector2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391576" y="2511072"/>
            <a:ext cx="993938" cy="603032"/>
          </a:xfrm>
          <a:prstGeom prst="ellipse">
            <a:avLst/>
          </a:prstGeom>
          <a:solidFill>
            <a:schemeClr val="accent3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Arrow Connector 28"/>
          <p:cNvCxnSpPr>
            <a:stCxn id="28" idx="4"/>
          </p:cNvCxnSpPr>
          <p:nvPr/>
        </p:nvCxnSpPr>
        <p:spPr>
          <a:xfrm>
            <a:off x="888545" y="3114104"/>
            <a:ext cx="1" cy="9514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5246" y="1928080"/>
            <a:ext cx="3186754" cy="12954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2531" y="1037427"/>
            <a:ext cx="2282715" cy="2186053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>
          <a:xfrm>
            <a:off x="9156827" y="1249211"/>
            <a:ext cx="28835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Setting the GAIN</a:t>
            </a: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22531" y="3230545"/>
            <a:ext cx="5469469" cy="3248972"/>
          </a:xfrm>
          <a:prstGeom prst="rect">
            <a:avLst/>
          </a:prstGeom>
        </p:spPr>
      </p:pic>
      <p:sp>
        <p:nvSpPr>
          <p:cNvPr id="40" name="Oval 39"/>
          <p:cNvSpPr/>
          <p:nvPr/>
        </p:nvSpPr>
        <p:spPr>
          <a:xfrm>
            <a:off x="2895219" y="1806563"/>
            <a:ext cx="659162" cy="1024628"/>
          </a:xfrm>
          <a:prstGeom prst="ellipse">
            <a:avLst/>
          </a:prstGeom>
          <a:solidFill>
            <a:schemeClr val="accent3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426122" y="2363917"/>
            <a:ext cx="3296409" cy="15051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4253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046748"/>
            <a:ext cx="7810558" cy="38170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596350" y="1381310"/>
            <a:ext cx="28594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BGM111  Module</a:t>
            </a:r>
          </a:p>
        </p:txBody>
      </p:sp>
      <p:sp>
        <p:nvSpPr>
          <p:cNvPr id="3" name="Oval 2"/>
          <p:cNvSpPr/>
          <p:nvPr/>
        </p:nvSpPr>
        <p:spPr>
          <a:xfrm>
            <a:off x="4598328" y="1046747"/>
            <a:ext cx="2465510" cy="1837954"/>
          </a:xfrm>
          <a:prstGeom prst="ellipse">
            <a:avLst/>
          </a:prstGeom>
          <a:solidFill>
            <a:schemeClr val="accent3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6790012" y="1612142"/>
            <a:ext cx="168663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4763666" y="2848184"/>
            <a:ext cx="2134833" cy="1496764"/>
          </a:xfrm>
          <a:prstGeom prst="ellipse">
            <a:avLst/>
          </a:prstGeom>
          <a:solidFill>
            <a:schemeClr val="accent3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18859" y="4261090"/>
            <a:ext cx="12223" cy="9456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3516874" y="5191849"/>
            <a:ext cx="53238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3V Four-Channel Analog Front End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39443" y="195616"/>
            <a:ext cx="4156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EEG/EMG BOARD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0559" y="2006860"/>
            <a:ext cx="4381441" cy="285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481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263" y="114530"/>
            <a:ext cx="10907474" cy="817685"/>
          </a:xfrm>
        </p:spPr>
        <p:txBody>
          <a:bodyPr/>
          <a:lstStyle/>
          <a:p>
            <a:r>
              <a:rPr lang="en-US" b="1" dirty="0"/>
              <a:t>Bill of Materials for ECG, EEG/EMG Boards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746582"/>
              </p:ext>
            </p:extLst>
          </p:nvPr>
        </p:nvGraphicFramePr>
        <p:xfrm>
          <a:off x="117073" y="1297738"/>
          <a:ext cx="5224908" cy="541449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157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3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65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080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Device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Value/Model #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Package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Quantity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080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Chip</a:t>
                      </a:r>
                      <a:endParaRPr lang="en-US" sz="1800" b="1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</a:rPr>
                        <a:t>AD8232</a:t>
                      </a:r>
                      <a:endParaRPr lang="is-IS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LFCSP_20</a:t>
                      </a:r>
                      <a:endParaRPr lang="en-US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080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Chip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BGM111-VISUAL-A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>
                          <a:effectLst/>
                        </a:rPr>
                        <a:t>BGM111-A</a:t>
                      </a:r>
                      <a:endParaRPr lang="cs-CZ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080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Chip</a:t>
                      </a:r>
                      <a:endParaRPr lang="en-US" sz="1800" b="1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800" u="none" strike="noStrike" dirty="0">
                          <a:effectLst/>
                        </a:rPr>
                        <a:t>TC2030-MCP-NL</a:t>
                      </a:r>
                      <a:endParaRPr lang="mr-IN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800" u="none" strike="noStrike">
                          <a:effectLst/>
                        </a:rPr>
                        <a:t>TC2030-MCP-NL</a:t>
                      </a:r>
                      <a:endParaRPr lang="mr-IN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37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Resistor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u-HU" sz="1800" u="none" strike="noStrike" dirty="0">
                          <a:effectLst/>
                        </a:rPr>
                        <a:t>0, DNP, 100K, 180K,360K, 1M, 1,4M, 10M</a:t>
                      </a:r>
                      <a:endParaRPr lang="hu-HU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</a:rPr>
                        <a:t>0603</a:t>
                      </a:r>
                      <a:endParaRPr lang="is-I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800" u="none" strike="noStrike">
                          <a:effectLst/>
                        </a:rPr>
                        <a:t>18</a:t>
                      </a:r>
                      <a:endParaRPr lang="fi-FI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080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Capacitor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800" u="none" strike="noStrike">
                          <a:effectLst/>
                        </a:rPr>
                        <a:t>1n, 0.1u, 1.5n, 10n</a:t>
                      </a:r>
                      <a:endParaRPr lang="hr-HR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</a:rPr>
                        <a:t>0603</a:t>
                      </a:r>
                      <a:endParaRPr lang="is-IS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33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Capacitor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>
                          <a:effectLst/>
                        </a:rPr>
                        <a:t>0.33u</a:t>
                      </a:r>
                      <a:endParaRPr lang="nb-NO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</a:rPr>
                        <a:t>0805</a:t>
                      </a:r>
                      <a:endParaRPr lang="is-IS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</a:rPr>
                        <a:t>2</a:t>
                      </a:r>
                      <a:endParaRPr lang="is-IS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33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Snap Buttons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800" u="none" strike="noStrike" dirty="0">
                          <a:effectLst/>
                        </a:rPr>
                        <a:t>d=</a:t>
                      </a:r>
                      <a:r>
                        <a:rPr lang="en-US" sz="1800" u="none" strike="noStrike" dirty="0">
                          <a:effectLst/>
                        </a:rPr>
                        <a:t>0.6”</a:t>
                      </a:r>
                      <a:endParaRPr lang="mr-IN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</a:rPr>
                        <a:t>2</a:t>
                      </a:r>
                      <a:endParaRPr lang="is-I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12162" marR="12162" marT="12162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445795" y="977098"/>
            <a:ext cx="2567463" cy="383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ECG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031051"/>
              </p:ext>
            </p:extLst>
          </p:nvPr>
        </p:nvGraphicFramePr>
        <p:xfrm>
          <a:off x="5422423" y="1881594"/>
          <a:ext cx="6684205" cy="483063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5572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24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72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72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8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Device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Value/Model #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Package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Quantity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0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Chip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</a:rPr>
                        <a:t>AD8237</a:t>
                      </a:r>
                      <a:endParaRPr lang="is-I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MSOP8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10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Chip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BGM111-VISUAL-A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>
                          <a:effectLst/>
                        </a:rPr>
                        <a:t>BGM111-A</a:t>
                      </a:r>
                      <a:endParaRPr lang="cs-CZ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5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Chip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CSM-3X-CRYSTALCSM-3X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CSM-3X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0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Chip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u-HU" sz="1800" u="none" strike="noStrike">
                          <a:effectLst/>
                        </a:rPr>
                        <a:t> LM7332MA</a:t>
                      </a:r>
                      <a:endParaRPr lang="hu-HU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</a:rPr>
                        <a:t>SO08</a:t>
                      </a:r>
                      <a:endParaRPr lang="is-I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0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Chip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800" u="none" strike="noStrike" dirty="0">
                          <a:effectLst/>
                        </a:rPr>
                        <a:t>MCP6V31</a:t>
                      </a:r>
                      <a:endParaRPr lang="da-DK" sz="18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800" u="none" strike="noStrike">
                          <a:effectLst/>
                        </a:rPr>
                        <a:t>SOT23-5</a:t>
                      </a:r>
                      <a:endParaRPr lang="mr-IN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020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Chip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u="none" strike="noStrike" dirty="0">
                          <a:effectLst/>
                        </a:rPr>
                        <a:t>MCP3912</a:t>
                      </a:r>
                      <a:endParaRPr lang="pt-BR" sz="18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SSOP28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310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Chip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800" u="none" strike="noStrike">
                          <a:effectLst/>
                        </a:rPr>
                        <a:t>TC2030-MCP-NL</a:t>
                      </a:r>
                      <a:endParaRPr lang="mr-IN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800" u="none" strike="noStrike">
                          <a:effectLst/>
                        </a:rPr>
                        <a:t>TC2030-MCP-NL</a:t>
                      </a:r>
                      <a:endParaRPr lang="mr-IN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4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Resistor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1K to 1M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</a:rPr>
                        <a:t>0805</a:t>
                      </a:r>
                      <a:endParaRPr lang="is-I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</a:rPr>
                        <a:t>24</a:t>
                      </a:r>
                      <a:endParaRPr lang="is-I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20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Capacitor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0.1u to 18u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</a:rPr>
                        <a:t>0805</a:t>
                      </a:r>
                      <a:endParaRPr lang="is-I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>
                          <a:effectLst/>
                        </a:rPr>
                        <a:t>21</a:t>
                      </a:r>
                      <a:endParaRPr lang="cs-CZ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20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JUMPER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3pins</a:t>
                      </a:r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</a:rPr>
                        <a:t>2</a:t>
                      </a:r>
                      <a:endParaRPr lang="is-IS" sz="1800" b="0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1578" marR="11578" marT="11578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480793" y="1383953"/>
            <a:ext cx="2567463" cy="383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EEG/EMG</a:t>
            </a:r>
          </a:p>
        </p:txBody>
      </p:sp>
    </p:spTree>
    <p:extLst>
      <p:ext uri="{BB962C8B-B14F-4D97-AF65-F5344CB8AC3E}">
        <p14:creationId xmlns:p14="http://schemas.microsoft.com/office/powerpoint/2010/main" val="3029330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862582" y="200208"/>
            <a:ext cx="64668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Case Designs for ECG Board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7563"/>
            <a:ext cx="4744112" cy="294363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112" y="1046747"/>
            <a:ext cx="5325218" cy="293445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81199"/>
            <a:ext cx="4744112" cy="251585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112" y="3980607"/>
            <a:ext cx="5325218" cy="2516446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0376098" y="2282844"/>
            <a:ext cx="1509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Design 1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376098" y="4799291"/>
            <a:ext cx="1509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Design 2</a:t>
            </a:r>
          </a:p>
        </p:txBody>
      </p:sp>
    </p:spTree>
    <p:extLst>
      <p:ext uri="{BB962C8B-B14F-4D97-AF65-F5344CB8AC3E}">
        <p14:creationId xmlns:p14="http://schemas.microsoft.com/office/powerpoint/2010/main" val="1787487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0890" y="3586412"/>
            <a:ext cx="9262464" cy="372979"/>
          </a:xfrm>
        </p:spPr>
        <p:txBody>
          <a:bodyPr/>
          <a:lstStyle/>
          <a:p>
            <a:pPr algn="ctr"/>
            <a:r>
              <a:rPr lang="en-US" sz="8000" b="1" dirty="0"/>
              <a:t>Thank You ! </a:t>
            </a:r>
            <a:endParaRPr lang="en-US" sz="8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446169" y="4158915"/>
            <a:ext cx="2983832" cy="4251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sz="28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6122" y="3386889"/>
            <a:ext cx="12192000" cy="37297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just"/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82103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0890" y="3586412"/>
            <a:ext cx="9262464" cy="372979"/>
          </a:xfrm>
        </p:spPr>
        <p:txBody>
          <a:bodyPr/>
          <a:lstStyle/>
          <a:p>
            <a:pPr algn="just"/>
            <a:r>
              <a:rPr lang="en-US" sz="8000" b="1" dirty="0"/>
              <a:t>Hardware Design </a:t>
            </a:r>
            <a:endParaRPr lang="en-US" sz="8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446169" y="4158915"/>
            <a:ext cx="2983832" cy="4251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sz="28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6122" y="3386889"/>
            <a:ext cx="12192000" cy="37297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just"/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37463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49931" y="195548"/>
            <a:ext cx="2892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ECG BOARD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" y="1037427"/>
            <a:ext cx="12163425" cy="545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10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49931" y="195548"/>
            <a:ext cx="2892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ECG BOARD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6747"/>
            <a:ext cx="12192000" cy="545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693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49931" y="195548"/>
            <a:ext cx="2892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ECG BOARD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37428"/>
            <a:ext cx="12192000" cy="545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95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7428"/>
            <a:ext cx="7955692" cy="36823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929908" y="275787"/>
            <a:ext cx="6088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ECG HEART RATE MONITOR</a:t>
            </a:r>
          </a:p>
        </p:txBody>
      </p:sp>
      <p:sp>
        <p:nvSpPr>
          <p:cNvPr id="3" name="Oval 2"/>
          <p:cNvSpPr/>
          <p:nvPr/>
        </p:nvSpPr>
        <p:spPr>
          <a:xfrm>
            <a:off x="3895725" y="1959546"/>
            <a:ext cx="1975843" cy="1964754"/>
          </a:xfrm>
          <a:prstGeom prst="ellipse">
            <a:avLst/>
          </a:prstGeom>
          <a:solidFill>
            <a:schemeClr val="accent3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Arrow Connector 5"/>
          <p:cNvCxnSpPr>
            <a:stCxn id="3" idx="4"/>
          </p:cNvCxnSpPr>
          <p:nvPr/>
        </p:nvCxnSpPr>
        <p:spPr>
          <a:xfrm>
            <a:off x="4883647" y="3924300"/>
            <a:ext cx="2678" cy="14287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939539" y="5316836"/>
            <a:ext cx="504817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Spark Fun AD8232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5692" y="1037428"/>
            <a:ext cx="4236308" cy="348747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692" y="4524898"/>
            <a:ext cx="4236308" cy="195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5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7428"/>
            <a:ext cx="6086770" cy="32128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929908" y="275787"/>
            <a:ext cx="63321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BGM111 : Metal Clearance</a:t>
            </a:r>
          </a:p>
        </p:txBody>
      </p:sp>
      <p:sp>
        <p:nvSpPr>
          <p:cNvPr id="3" name="Oval 2"/>
          <p:cNvSpPr/>
          <p:nvPr/>
        </p:nvSpPr>
        <p:spPr>
          <a:xfrm>
            <a:off x="1257300" y="1618383"/>
            <a:ext cx="1857246" cy="1847323"/>
          </a:xfrm>
          <a:prstGeom prst="ellipse">
            <a:avLst/>
          </a:prstGeom>
          <a:solidFill>
            <a:schemeClr val="accent3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Arrow Connector 5"/>
          <p:cNvCxnSpPr>
            <a:stCxn id="3" idx="4"/>
          </p:cNvCxnSpPr>
          <p:nvPr/>
        </p:nvCxnSpPr>
        <p:spPr>
          <a:xfrm>
            <a:off x="2185923" y="3465706"/>
            <a:ext cx="3361" cy="15474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56301" y="5155976"/>
            <a:ext cx="470673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BGM111 Module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800" y="3465705"/>
            <a:ext cx="6115200" cy="303134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6800" y="1046746"/>
            <a:ext cx="6115200" cy="241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88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79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642043" y="203206"/>
            <a:ext cx="73629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TAG CONNECT FOR DEBUGGING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1689731" y="3610702"/>
            <a:ext cx="395191" cy="12477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90830" y="4858443"/>
            <a:ext cx="27432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TAG CONNECT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749" y="3735888"/>
            <a:ext cx="4425319" cy="274071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050" y="1067125"/>
            <a:ext cx="6076950" cy="266876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2068" y="3735888"/>
            <a:ext cx="4649932" cy="276116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037428"/>
            <a:ext cx="6115050" cy="269846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321070" y="2776833"/>
            <a:ext cx="1654320" cy="833869"/>
          </a:xfrm>
          <a:prstGeom prst="ellipse">
            <a:avLst/>
          </a:prstGeom>
          <a:solidFill>
            <a:schemeClr val="accent3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502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46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7053"/>
            <a:ext cx="12192000" cy="3609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94729" y="200207"/>
            <a:ext cx="46025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ECG BOARD LAYERS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4642"/>
            <a:ext cx="12192000" cy="545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9266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593</TotalTime>
  <Words>201</Words>
  <Application>Microsoft Office PowerPoint</Application>
  <PresentationFormat>Widescreen</PresentationFormat>
  <Paragraphs>100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Mangal</vt:lpstr>
      <vt:lpstr>Wingdings 3</vt:lpstr>
      <vt:lpstr>Ion</vt:lpstr>
      <vt:lpstr>PowerPoint Presentation</vt:lpstr>
      <vt:lpstr>Hardware Design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Bill of Materials for ECG, EEG/EMG Boards </vt:lpstr>
      <vt:lpstr>PowerPoint Presentation</vt:lpstr>
      <vt:lpstr>Thank You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 Dimensional Super Resolution Imaging of Biological Cells Using Stochastic Optical Resolution Microscopy (STORM)</dc:title>
  <dc:creator>Rajat</dc:creator>
  <cp:lastModifiedBy>Rajat Kumar</cp:lastModifiedBy>
  <cp:revision>51</cp:revision>
  <dcterms:created xsi:type="dcterms:W3CDTF">2015-10-19T00:35:19Z</dcterms:created>
  <dcterms:modified xsi:type="dcterms:W3CDTF">2016-12-05T09:28:36Z</dcterms:modified>
</cp:coreProperties>
</file>

<file path=docProps/thumbnail.jpeg>
</file>